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1" r:id="rId4"/>
    <p:sldId id="259" r:id="rId5"/>
    <p:sldId id="262" r:id="rId6"/>
    <p:sldId id="278" r:id="rId7"/>
    <p:sldId id="282" r:id="rId8"/>
    <p:sldId id="283" r:id="rId9"/>
    <p:sldId id="280" r:id="rId10"/>
    <p:sldId id="284" r:id="rId11"/>
    <p:sldId id="285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14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treepress.com/stat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Social Science Research Design and Statistics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2/e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Rovai, Jason D. Baker, and Michael K. Ponton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362201"/>
            <a:ext cx="5257800" cy="198119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Pearson Product-Moment Correlation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Michael K. Ponton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 smtClean="0">
                <a:latin typeface="Times New Roman"/>
                <a:cs typeface="Times New Roman"/>
              </a:rPr>
              <a:t>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3434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IBM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SPSS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Screen </a:t>
            </a:r>
            <a:r>
              <a:rPr lang="en-US" sz="1200" dirty="0">
                <a:latin typeface="Times New Roman"/>
                <a:cs typeface="Times New Roman"/>
              </a:rPr>
              <a:t>P</a:t>
            </a:r>
            <a:r>
              <a:rPr lang="en-US" sz="1200" dirty="0" smtClean="0">
                <a:latin typeface="Times New Roman"/>
                <a:cs typeface="Times New Roman"/>
              </a:rPr>
              <a:t>rints </a:t>
            </a:r>
            <a:r>
              <a:rPr lang="en-US" sz="1200" dirty="0">
                <a:latin typeface="Times New Roman"/>
                <a:cs typeface="Times New Roman"/>
              </a:rPr>
              <a:t>Courtesy of International Business Machines Corporation, 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© </a:t>
            </a:r>
            <a:r>
              <a:rPr lang="en-US" sz="1200" dirty="0">
                <a:latin typeface="Times New Roman"/>
                <a:cs typeface="Times New Roman"/>
              </a:rPr>
              <a:t>International Business Machines Corporation.</a:t>
            </a:r>
          </a:p>
        </p:txBody>
      </p:sp>
      <p:pic>
        <p:nvPicPr>
          <p:cNvPr id="7" name="Picture 6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2759899" cy="35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324" y="457200"/>
            <a:ext cx="7518725" cy="2862322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Because the correlation is statistically significant, we can further interpret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 correlation as follows:</a:t>
            </a:r>
          </a:p>
          <a:p>
            <a:pPr algn="ctr"/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The correlation is negative; thus, as one variable increases in value, the</a:t>
            </a:r>
            <a:br>
              <a:rPr lang="en-US" dirty="0" smtClean="0"/>
            </a:br>
            <a:r>
              <a:rPr lang="en-US" dirty="0" smtClean="0"/>
              <a:t>other variable decreases in value (i.e., inverse relationship).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The absolute value of the correlation suggests little if any correlation; </a:t>
            </a:r>
            <a:br>
              <a:rPr lang="en-US" dirty="0" smtClean="0"/>
            </a:br>
            <a:r>
              <a:rPr lang="en-US" dirty="0" smtClean="0"/>
              <a:t>cf. Hinkle</a:t>
            </a:r>
            <a:r>
              <a:rPr lang="en-US" dirty="0"/>
              <a:t>, D. E., </a:t>
            </a:r>
            <a:r>
              <a:rPr lang="en-US" dirty="0" err="1"/>
              <a:t>Wiersma</a:t>
            </a:r>
            <a:r>
              <a:rPr lang="en-US" dirty="0"/>
              <a:t>, W., &amp; </a:t>
            </a:r>
            <a:r>
              <a:rPr lang="en-US" dirty="0" err="1"/>
              <a:t>Jurs</a:t>
            </a:r>
            <a:r>
              <a:rPr lang="en-US" dirty="0"/>
              <a:t>, S. G. (1998). </a:t>
            </a:r>
            <a:r>
              <a:rPr lang="en-US" i="1" dirty="0"/>
              <a:t>Applied statistics </a:t>
            </a:r>
            <a:r>
              <a:rPr lang="en-US" i="1" dirty="0" smtClean="0"/>
              <a:t>for</a:t>
            </a:r>
          </a:p>
          <a:p>
            <a:r>
              <a:rPr lang="en-US" i="1" dirty="0"/>
              <a:t> </a:t>
            </a:r>
            <a:r>
              <a:rPr lang="en-US" i="1" dirty="0" smtClean="0"/>
              <a:t>     the </a:t>
            </a:r>
            <a:r>
              <a:rPr lang="en-US" i="1" dirty="0"/>
              <a:t>behavioral sciences</a:t>
            </a:r>
            <a:r>
              <a:rPr lang="en-US" dirty="0"/>
              <a:t> (</a:t>
            </a:r>
            <a:r>
              <a:rPr lang="en-US" dirty="0" smtClean="0"/>
              <a:t>4th </a:t>
            </a:r>
            <a:r>
              <a:rPr lang="en-US" dirty="0"/>
              <a:t>ed.). </a:t>
            </a:r>
            <a:r>
              <a:rPr lang="en-US" dirty="0" smtClean="0"/>
              <a:t>Boston, MA: </a:t>
            </a:r>
            <a:r>
              <a:rPr lang="en-US" dirty="0"/>
              <a:t>Houghton Mifflin</a:t>
            </a:r>
            <a:r>
              <a:rPr lang="en-US" dirty="0" smtClean="0"/>
              <a:t>. p. 120.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There is 3.2% of common variance between the two variables (i.e., -.179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= .032).</a:t>
            </a:r>
          </a:p>
        </p:txBody>
      </p:sp>
      <p:sp>
        <p:nvSpPr>
          <p:cNvPr id="2" name="Oval 1"/>
          <p:cNvSpPr/>
          <p:nvPr/>
        </p:nvSpPr>
        <p:spPr>
          <a:xfrm>
            <a:off x="4495800" y="3657600"/>
            <a:ext cx="4572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determined to be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statistically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significant, you should evaluate its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practical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significance: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Rule of thumb for interpreting the absolute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alue of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.90 to 1.00	very high correlation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.70 to &lt;.90	high correlation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.50 to &lt;.70	moderate correlation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.30 to &lt;.50	low correlation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.00 to &lt;.30	little if any correlation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Source: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Hinkle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E.,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Wiersma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W., &amp;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G. (1998).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statistics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behavioral </a:t>
            </a:r>
            <a:endParaRPr lang="en-US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sciences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(4th ed.). Boston, MA: Houghton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Mifflin.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3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 of Presentation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Uses of the Pearson Product-Moment Correlation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Determine the strength and direction of the linear relationship between two continuous variables.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Test the hypothesis that there is no linear relationship between two variables 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population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(i.e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., zero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correlation in the population; </a:t>
            </a:r>
            <a:r>
              <a:rPr lang="en-US" sz="2400" dirty="0" smtClean="0">
                <a:latin typeface="Symbol" pitchFamily="18" charset="2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0).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2286000"/>
            <a:ext cx="3326827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Open the dataset </a:t>
            </a:r>
            <a:r>
              <a:rPr lang="en-US" i="1" dirty="0" err="1" smtClean="0"/>
              <a:t>Motivation.sav</a:t>
            </a:r>
            <a:r>
              <a:rPr lang="en-US" dirty="0" smtClean="0"/>
              <a:t>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895600"/>
            <a:ext cx="55245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7199" y="2346458"/>
            <a:ext cx="3290644" cy="923330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  Follow the menu as indicated.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5983" y="228600"/>
            <a:ext cx="6405663" cy="1754326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 this example, we will test the following null hypothesis:</a:t>
            </a:r>
          </a:p>
          <a:p>
            <a:pPr algn="ctr"/>
            <a:r>
              <a:rPr lang="en-US" dirty="0" smtClean="0"/>
              <a:t>H</a:t>
            </a:r>
            <a:r>
              <a:rPr lang="en-US" baseline="-25000" dirty="0" smtClean="0"/>
              <a:t>o</a:t>
            </a:r>
            <a:r>
              <a:rPr lang="en-US" dirty="0" smtClean="0"/>
              <a:t>: There is no linear relationship (i.e., zero correlation) between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ntrinsic motivation and alienation (i.e., </a:t>
            </a:r>
            <a:r>
              <a:rPr lang="en-US" dirty="0" smtClean="0">
                <a:latin typeface="Symbol" pitchFamily="18" charset="2"/>
              </a:rPr>
              <a:t>r</a:t>
            </a:r>
            <a:r>
              <a:rPr lang="en-US" dirty="0" smtClean="0"/>
              <a:t> = 0).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Select and move </a:t>
            </a:r>
            <a:r>
              <a:rPr lang="en-US" i="1" dirty="0" smtClean="0"/>
              <a:t>Intrinsic Motivation [</a:t>
            </a:r>
            <a:r>
              <a:rPr lang="en-US" i="1" dirty="0" err="1" smtClean="0"/>
              <a:t>intr_mot</a:t>
            </a:r>
            <a:r>
              <a:rPr lang="en-US" i="1" dirty="0" smtClean="0"/>
              <a:t>] </a:t>
            </a:r>
            <a:r>
              <a:rPr lang="en-US" dirty="0" smtClean="0"/>
              <a:t>and</a:t>
            </a:r>
          </a:p>
          <a:p>
            <a:pPr algn="ctr"/>
            <a:r>
              <a:rPr lang="en-US" i="1" dirty="0" smtClean="0"/>
              <a:t>Alienation [alienation] </a:t>
            </a:r>
            <a:r>
              <a:rPr lang="en-US" dirty="0" smtClean="0"/>
              <a:t>to the Variables box; click OK.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6286" y="2667000"/>
            <a:ext cx="5867184" cy="646331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output below is referred to as a “correlation matrix.”</a:t>
            </a:r>
          </a:p>
          <a:p>
            <a:pPr algn="ctr"/>
            <a:r>
              <a:rPr lang="en-US" dirty="0" smtClean="0"/>
              <a:t>It presents all bivariate (i.e., 2-variable) Pearson correlations.</a:t>
            </a:r>
          </a:p>
        </p:txBody>
      </p:sp>
    </p:spTree>
    <p:extLst>
      <p:ext uri="{BB962C8B-B14F-4D97-AF65-F5344CB8AC3E}">
        <p14:creationId xmlns:p14="http://schemas.microsoft.com/office/powerpoint/2010/main" val="36784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 w="9525">
            <a:solidFill>
              <a:srgbClr val="00166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593" y="2362200"/>
            <a:ext cx="5500928" cy="923330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Note that the </a:t>
            </a:r>
            <a:r>
              <a:rPr lang="en-US" dirty="0" smtClean="0"/>
              <a:t>“diagonal” contains only correlation values</a:t>
            </a:r>
          </a:p>
          <a:p>
            <a:pPr algn="ctr"/>
            <a:r>
              <a:rPr lang="en-US" dirty="0" smtClean="0"/>
              <a:t>of </a:t>
            </a:r>
            <a:r>
              <a:rPr lang="en-US" dirty="0"/>
              <a:t>“1</a:t>
            </a:r>
            <a:r>
              <a:rPr lang="en-US" dirty="0" smtClean="0"/>
              <a:t>”; a variable correlated with itself results in </a:t>
            </a:r>
            <a:r>
              <a:rPr lang="en-US" dirty="0"/>
              <a:t>a </a:t>
            </a:r>
            <a:r>
              <a:rPr lang="en-US" dirty="0" smtClean="0"/>
              <a:t>perfect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ositive linear relationship</a:t>
            </a:r>
            <a:r>
              <a:rPr lang="en-US" dirty="0"/>
              <a:t>.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 rot="2243184">
            <a:off x="4112337" y="3833298"/>
            <a:ext cx="933882" cy="307857"/>
          </a:xfrm>
          <a:prstGeom prst="ellipse">
            <a:avLst/>
          </a:prstGeom>
          <a:noFill/>
          <a:ln w="28575">
            <a:solidFill>
              <a:srgbClr val="00166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 w="9525">
            <a:solidFill>
              <a:srgbClr val="00166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8747" y="2057400"/>
            <a:ext cx="5352106" cy="1200329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he correlations </a:t>
            </a:r>
            <a:r>
              <a:rPr lang="en-US" dirty="0"/>
              <a:t>in the matrix are </a:t>
            </a:r>
            <a:r>
              <a:rPr lang="en-US" dirty="0" smtClean="0"/>
              <a:t>mirror images about</a:t>
            </a:r>
          </a:p>
          <a:p>
            <a:pPr algn="ctr"/>
            <a:r>
              <a:rPr lang="en-US" dirty="0" smtClean="0"/>
              <a:t>the </a:t>
            </a:r>
            <a:r>
              <a:rPr lang="en-US" dirty="0"/>
              <a:t>diagonal (this is </a:t>
            </a:r>
            <a:r>
              <a:rPr lang="en-US" dirty="0" smtClean="0"/>
              <a:t>referred to </a:t>
            </a:r>
            <a:r>
              <a:rPr lang="en-US" dirty="0"/>
              <a:t>as a symmetric matrix</a:t>
            </a:r>
            <a:r>
              <a:rPr lang="en-US" dirty="0" smtClean="0"/>
              <a:t>).</a:t>
            </a:r>
          </a:p>
          <a:p>
            <a:pPr algn="ctr"/>
            <a:r>
              <a:rPr lang="en-US" dirty="0" smtClean="0"/>
              <a:t>Usually in publications</a:t>
            </a:r>
            <a:r>
              <a:rPr lang="en-US" dirty="0"/>
              <a:t>, only one-half of the matrix is </a:t>
            </a:r>
          </a:p>
          <a:p>
            <a:pPr algn="ctr"/>
            <a:r>
              <a:rPr lang="en-US" dirty="0"/>
              <a:t>presented because of this symmetry.</a:t>
            </a:r>
          </a:p>
        </p:txBody>
      </p:sp>
      <p:sp>
        <p:nvSpPr>
          <p:cNvPr id="8" name="Oval 7"/>
          <p:cNvSpPr/>
          <p:nvPr/>
        </p:nvSpPr>
        <p:spPr>
          <a:xfrm>
            <a:off x="4114800" y="4027714"/>
            <a:ext cx="457200" cy="239486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95800" y="3657600"/>
            <a:ext cx="457200" cy="239486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066800"/>
            <a:ext cx="7672549" cy="2308324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For the Pearson product-moment correlation we are testing the null hypothesis</a:t>
            </a:r>
          </a:p>
          <a:p>
            <a:pPr algn="ctr"/>
            <a:r>
              <a:rPr lang="en-US" dirty="0" smtClean="0"/>
              <a:t>H</a:t>
            </a:r>
            <a:r>
              <a:rPr lang="en-US" baseline="-25000" dirty="0" smtClean="0"/>
              <a:t>o</a:t>
            </a:r>
            <a:r>
              <a:rPr lang="en-US" dirty="0"/>
              <a:t>: </a:t>
            </a:r>
            <a:r>
              <a:rPr lang="en-US" dirty="0">
                <a:latin typeface="Symbol" pitchFamily="18" charset="2"/>
              </a:rPr>
              <a:t>r</a:t>
            </a:r>
            <a:r>
              <a:rPr lang="en-US" dirty="0"/>
              <a:t> = </a:t>
            </a:r>
            <a:r>
              <a:rPr lang="en-US" dirty="0" smtClean="0"/>
              <a:t>0; that is, there </a:t>
            </a:r>
            <a:r>
              <a:rPr lang="en-US" dirty="0"/>
              <a:t>is no linear relationship (i.e., zero correlation) between</a:t>
            </a:r>
          </a:p>
          <a:p>
            <a:pPr algn="ctr"/>
            <a:r>
              <a:rPr lang="en-US" dirty="0" smtClean="0"/>
              <a:t>the variables in the population.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We will choose 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/>
              <a:t> = .05 for a two-tailed test (i.e., </a:t>
            </a:r>
            <a:r>
              <a:rPr lang="en-US" dirty="0" smtClean="0"/>
              <a:t>we are </a:t>
            </a:r>
            <a:r>
              <a:rPr lang="en-US" dirty="0"/>
              <a:t>interested if </a:t>
            </a:r>
            <a:r>
              <a:rPr lang="en-US" dirty="0" smtClean="0"/>
              <a:t>the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orrelation is either positive or negative). </a:t>
            </a:r>
            <a:r>
              <a:rPr lang="en-US" dirty="0"/>
              <a:t>Note </a:t>
            </a:r>
            <a:r>
              <a:rPr lang="en-US" dirty="0" smtClean="0"/>
              <a:t>that the significance value of</a:t>
            </a:r>
          </a:p>
          <a:p>
            <a:pPr algn="ctr"/>
            <a:r>
              <a:rPr lang="en-US" dirty="0" smtClean="0"/>
              <a:t>.020 &lt;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/>
              <a:t>; therefore, </a:t>
            </a:r>
            <a:r>
              <a:rPr lang="en-US" dirty="0" smtClean="0"/>
              <a:t>we reject </a:t>
            </a:r>
            <a:r>
              <a:rPr lang="en-US" dirty="0"/>
              <a:t>H</a:t>
            </a:r>
            <a:r>
              <a:rPr lang="en-US" baseline="-25000" dirty="0"/>
              <a:t>o </a:t>
            </a:r>
            <a:r>
              <a:rPr lang="en-US" dirty="0"/>
              <a:t>and conclude that there is </a:t>
            </a:r>
            <a:r>
              <a:rPr lang="en-US" dirty="0" smtClean="0"/>
              <a:t>a statistically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ignificant relationship between intrinsic motivation and alienation.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495800" y="3657600"/>
            <a:ext cx="4572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622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Wingdings</vt:lpstr>
      <vt:lpstr>Office Theme</vt:lpstr>
      <vt:lpstr>Social Science Research Design and Statistics, 2/e Alfred P. Rovai, Jason D. Baker, and Michael K. Ponton</vt:lpstr>
      <vt:lpstr>Uses of the Pearson Product-Moment Correlation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r is determined to be statistically significant, you should evaluate its practical significance: 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Ponton</dc:creator>
  <cp:keywords/>
  <dc:description/>
  <cp:lastModifiedBy>Michael</cp:lastModifiedBy>
  <cp:revision>42</cp:revision>
  <dcterms:created xsi:type="dcterms:W3CDTF">2013-06-04T13:30:25Z</dcterms:created>
  <dcterms:modified xsi:type="dcterms:W3CDTF">2015-10-28T15:48:23Z</dcterms:modified>
  <cp:category/>
</cp:coreProperties>
</file>